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329" r:id="rId2"/>
    <p:sldId id="260" r:id="rId3"/>
  </p:sldIdLst>
  <p:sldSz cx="6110288" cy="8640763"/>
  <p:notesSz cx="6735763" cy="9866313"/>
  <p:defaultTextStyle>
    <a:defPPr>
      <a:defRPr lang="en-US"/>
    </a:defPPr>
    <a:lvl1pPr marL="0" algn="l" defTabSz="360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902" algn="l" defTabSz="360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1804" algn="l" defTabSz="360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2705" algn="l" defTabSz="360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43605" algn="l" defTabSz="360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04507" algn="l" defTabSz="360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65409" algn="l" defTabSz="360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26311" algn="l" defTabSz="360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87213" algn="l" defTabSz="360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2449" userDrawn="1">
          <p15:clr>
            <a:srgbClr val="A4A3A4"/>
          </p15:clr>
        </p15:guide>
        <p15:guide id="3" orient="horz" pos="2722">
          <p15:clr>
            <a:srgbClr val="A4A3A4"/>
          </p15:clr>
        </p15:guide>
        <p15:guide id="4" pos="3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U TLO" initials="SNU TLO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4D"/>
    <a:srgbClr val="A40000"/>
    <a:srgbClr val="FF1111"/>
    <a:srgbClr val="E2AC00"/>
    <a:srgbClr val="122D8C"/>
    <a:srgbClr val="204CE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8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096" y="96"/>
      </p:cViewPr>
      <p:guideLst>
        <p:guide orient="horz" pos="3436"/>
        <p:guide pos="2449"/>
        <p:guide orient="horz" pos="2722"/>
        <p:guide pos="36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252E0BB9-1730-44CC-A053-F08BC4A73E0A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04D8531D-DDE5-40BC-A588-2028D59E05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88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B5217BCC-B1DF-4C52-9685-4D0B8B11B67B}" type="datetimeFigureOut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67F5A7EF-C3D7-475F-9A33-814F572E01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48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1804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60902" algn="l" defTabSz="721804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21804" algn="l" defTabSz="721804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82705" algn="l" defTabSz="721804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43605" algn="l" defTabSz="721804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804507" algn="l" defTabSz="721804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65409" algn="l" defTabSz="721804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26311" algn="l" defTabSz="721804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87213" algn="l" defTabSz="721804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75D3-F3A0-48F1-B2D1-6BDBAA8CAC6B}" type="datetime1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12187" y="8159456"/>
            <a:ext cx="1374815" cy="460041"/>
          </a:xfrm>
        </p:spPr>
        <p:txBody>
          <a:bodyPr/>
          <a:lstStyle>
            <a:lvl1pPr>
              <a:defRPr sz="1100" b="1"/>
            </a:lvl1pPr>
          </a:lstStyle>
          <a:p>
            <a:fld id="{BCC010C7-C2CB-456A-B6FB-919F97BA5B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40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80" y="576052"/>
            <a:ext cx="1970727" cy="2016178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670" y="1244112"/>
            <a:ext cx="3093333" cy="614054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880" y="2592230"/>
            <a:ext cx="1970727" cy="4802424"/>
          </a:xfrm>
        </p:spPr>
        <p:txBody>
          <a:bodyPr/>
          <a:lstStyle>
            <a:lvl1pPr marL="0" indent="0">
              <a:buNone/>
              <a:defRPr sz="1000"/>
            </a:lvl1pPr>
            <a:lvl2pPr marL="306875" indent="0">
              <a:buNone/>
              <a:defRPr sz="900"/>
            </a:lvl2pPr>
            <a:lvl3pPr marL="613749" indent="0">
              <a:buNone/>
              <a:defRPr sz="800"/>
            </a:lvl3pPr>
            <a:lvl4pPr marL="920623" indent="0">
              <a:buNone/>
              <a:defRPr sz="700"/>
            </a:lvl4pPr>
            <a:lvl5pPr marL="1227499" indent="0">
              <a:buNone/>
              <a:defRPr sz="700"/>
            </a:lvl5pPr>
            <a:lvl6pPr marL="1534374" indent="0">
              <a:buNone/>
              <a:defRPr sz="700"/>
            </a:lvl6pPr>
            <a:lvl7pPr marL="1841248" indent="0">
              <a:buNone/>
              <a:defRPr sz="700"/>
            </a:lvl7pPr>
            <a:lvl8pPr marL="2148121" indent="0">
              <a:buNone/>
              <a:defRPr sz="700"/>
            </a:lvl8pPr>
            <a:lvl9pPr marL="2454996" indent="0">
              <a:buNone/>
              <a:defRPr sz="7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E55-0BA8-4315-B7AD-9751F300E86A}" type="datetime1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10C7-C2CB-456A-B6FB-919F97BA5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96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80" y="576052"/>
            <a:ext cx="1970727" cy="2016178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97670" y="1244112"/>
            <a:ext cx="3093333" cy="6140543"/>
          </a:xfrm>
        </p:spPr>
        <p:txBody>
          <a:bodyPr anchor="t"/>
          <a:lstStyle>
            <a:lvl1pPr marL="0" indent="0">
              <a:buNone/>
              <a:defRPr sz="2100"/>
            </a:lvl1pPr>
            <a:lvl2pPr marL="306875" indent="0">
              <a:buNone/>
              <a:defRPr sz="1800"/>
            </a:lvl2pPr>
            <a:lvl3pPr marL="613749" indent="0">
              <a:buNone/>
              <a:defRPr sz="1600"/>
            </a:lvl3pPr>
            <a:lvl4pPr marL="920623" indent="0">
              <a:buNone/>
              <a:defRPr sz="1300"/>
            </a:lvl4pPr>
            <a:lvl5pPr marL="1227499" indent="0">
              <a:buNone/>
              <a:defRPr sz="1300"/>
            </a:lvl5pPr>
            <a:lvl6pPr marL="1534374" indent="0">
              <a:buNone/>
              <a:defRPr sz="1300"/>
            </a:lvl6pPr>
            <a:lvl7pPr marL="1841248" indent="0">
              <a:buNone/>
              <a:defRPr sz="1300"/>
            </a:lvl7pPr>
            <a:lvl8pPr marL="2148121" indent="0">
              <a:buNone/>
              <a:defRPr sz="1300"/>
            </a:lvl8pPr>
            <a:lvl9pPr marL="2454996" indent="0">
              <a:buNone/>
              <a:defRPr sz="13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880" y="2592230"/>
            <a:ext cx="1970727" cy="4802424"/>
          </a:xfrm>
        </p:spPr>
        <p:txBody>
          <a:bodyPr/>
          <a:lstStyle>
            <a:lvl1pPr marL="0" indent="0">
              <a:buNone/>
              <a:defRPr sz="1000"/>
            </a:lvl1pPr>
            <a:lvl2pPr marL="306875" indent="0">
              <a:buNone/>
              <a:defRPr sz="900"/>
            </a:lvl2pPr>
            <a:lvl3pPr marL="613749" indent="0">
              <a:buNone/>
              <a:defRPr sz="800"/>
            </a:lvl3pPr>
            <a:lvl4pPr marL="920623" indent="0">
              <a:buNone/>
              <a:defRPr sz="700"/>
            </a:lvl4pPr>
            <a:lvl5pPr marL="1227499" indent="0">
              <a:buNone/>
              <a:defRPr sz="700"/>
            </a:lvl5pPr>
            <a:lvl6pPr marL="1534374" indent="0">
              <a:buNone/>
              <a:defRPr sz="700"/>
            </a:lvl6pPr>
            <a:lvl7pPr marL="1841248" indent="0">
              <a:buNone/>
              <a:defRPr sz="700"/>
            </a:lvl7pPr>
            <a:lvl8pPr marL="2148121" indent="0">
              <a:buNone/>
              <a:defRPr sz="700"/>
            </a:lvl8pPr>
            <a:lvl9pPr marL="2454996" indent="0">
              <a:buNone/>
              <a:defRPr sz="7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C0A3-5935-4476-9411-B39B8D0B23F4}" type="datetime1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10C7-C2CB-456A-B6FB-919F97BA5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7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BCF7-B18A-4724-9157-1ACF993ECECA}" type="datetime1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10C7-C2CB-456A-B6FB-919F97BA5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07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84" y="460042"/>
            <a:ext cx="5270123" cy="1670148"/>
          </a:xfrm>
          <a:prstGeom prst="rect">
            <a:avLst/>
          </a:prstGeom>
        </p:spPr>
        <p:txBody>
          <a:bodyPr vert="horz" lIns="72180" tIns="36090" rIns="72180" bIns="3609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84" y="2300202"/>
            <a:ext cx="5270123" cy="5482485"/>
          </a:xfrm>
          <a:prstGeom prst="rect">
            <a:avLst/>
          </a:prstGeom>
        </p:spPr>
        <p:txBody>
          <a:bodyPr vert="horz" lIns="72180" tIns="36090" rIns="72180" bIns="3609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083" y="8008710"/>
            <a:ext cx="1374815" cy="460041"/>
          </a:xfrm>
          <a:prstGeom prst="rect">
            <a:avLst/>
          </a:prstGeom>
        </p:spPr>
        <p:txBody>
          <a:bodyPr vert="horz" lIns="72180" tIns="36090" rIns="72180" bIns="360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0735-E154-42B8-ACC7-38C029EE650F}" type="datetime1">
              <a:rPr lang="ko-KR" altLang="en-US" smtClean="0"/>
              <a:t>2023-10-04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4034" y="8008710"/>
            <a:ext cx="2062223" cy="460041"/>
          </a:xfrm>
          <a:prstGeom prst="rect">
            <a:avLst/>
          </a:prstGeom>
        </p:spPr>
        <p:txBody>
          <a:bodyPr vert="horz" lIns="72180" tIns="36090" rIns="72180" bIns="3609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5390" y="8008710"/>
            <a:ext cx="1374815" cy="460041"/>
          </a:xfrm>
          <a:prstGeom prst="rect">
            <a:avLst/>
          </a:prstGeom>
        </p:spPr>
        <p:txBody>
          <a:bodyPr vert="horz" lIns="72180" tIns="36090" rIns="72180" bIns="360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10C7-C2CB-456A-B6FB-919F97BA5B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39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hdr="0" ftr="0" dt="0"/>
  <p:txStyles>
    <p:titleStyle>
      <a:lvl1pPr algn="l" defTabSz="613749" rtl="0" eaLnBrk="1" latinLnBrk="1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438" indent="-153438" algn="l" defTabSz="613749" rtl="0" eaLnBrk="1" latinLnBrk="1" hangingPunct="1">
        <a:lnSpc>
          <a:spcPct val="90000"/>
        </a:lnSpc>
        <a:spcBef>
          <a:spcPts val="67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12" indent="-153438" algn="l" defTabSz="613749" rtl="0" eaLnBrk="1" latinLnBrk="1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7186" indent="-153438" algn="l" defTabSz="613749" rtl="0" eaLnBrk="1" latinLnBrk="1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061" indent="-153438" algn="l" defTabSz="613749" rtl="0" eaLnBrk="1" latinLnBrk="1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80936" indent="-153438" algn="l" defTabSz="613749" rtl="0" eaLnBrk="1" latinLnBrk="1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7810" indent="-153438" algn="l" defTabSz="613749" rtl="0" eaLnBrk="1" latinLnBrk="1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4684" indent="-153438" algn="l" defTabSz="613749" rtl="0" eaLnBrk="1" latinLnBrk="1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01559" indent="-153438" algn="l" defTabSz="613749" rtl="0" eaLnBrk="1" latinLnBrk="1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434" indent="-153438" algn="l" defTabSz="613749" rtl="0" eaLnBrk="1" latinLnBrk="1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3749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06875" algn="l" defTabSz="613749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13749" algn="l" defTabSz="613749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20623" algn="l" defTabSz="613749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27499" algn="l" defTabSz="613749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34374" algn="l" defTabSz="613749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41248" algn="l" defTabSz="613749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121" algn="l" defTabSz="613749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54996" algn="l" defTabSz="613749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id="{735B25FD-C589-40B1-8A90-BF94FC721836}"/>
              </a:ext>
            </a:extLst>
          </p:cNvPr>
          <p:cNvSpPr/>
          <p:nvPr/>
        </p:nvSpPr>
        <p:spPr>
          <a:xfrm>
            <a:off x="0" y="8149325"/>
            <a:ext cx="6110288" cy="49143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180" tIns="36090" rIns="72180" bIns="3609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6AEF44D-6B5B-43A4-B758-2628674A61AD}"/>
              </a:ext>
            </a:extLst>
          </p:cNvPr>
          <p:cNvGrpSpPr/>
          <p:nvPr/>
        </p:nvGrpSpPr>
        <p:grpSpPr>
          <a:xfrm>
            <a:off x="237755" y="3393948"/>
            <a:ext cx="2851462" cy="261610"/>
            <a:chOff x="792163" y="3363327"/>
            <a:chExt cx="3628594" cy="330244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4A36956E-17E1-4D96-BB74-472B9AD532EE}"/>
                </a:ext>
              </a:extLst>
            </p:cNvPr>
            <p:cNvGrpSpPr/>
            <p:nvPr/>
          </p:nvGrpSpPr>
          <p:grpSpPr>
            <a:xfrm>
              <a:off x="792163" y="3416414"/>
              <a:ext cx="54000" cy="251552"/>
              <a:chOff x="413059" y="2283364"/>
              <a:chExt cx="54000" cy="251552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98F62B79-B279-4F52-9BB0-9DF58D326337}"/>
                  </a:ext>
                </a:extLst>
              </p:cNvPr>
              <p:cNvSpPr/>
              <p:nvPr/>
            </p:nvSpPr>
            <p:spPr>
              <a:xfrm>
                <a:off x="413059" y="2408916"/>
                <a:ext cx="54000" cy="12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B7007B38-94C4-497F-9502-3F78405D25CE}"/>
                  </a:ext>
                </a:extLst>
              </p:cNvPr>
              <p:cNvSpPr/>
              <p:nvPr/>
            </p:nvSpPr>
            <p:spPr>
              <a:xfrm>
                <a:off x="413059" y="2283364"/>
                <a:ext cx="54000" cy="126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6DDE0F-7076-490E-8F13-8D6851CB91BD}"/>
                </a:ext>
              </a:extLst>
            </p:cNvPr>
            <p:cNvSpPr txBox="1"/>
            <p:nvPr/>
          </p:nvSpPr>
          <p:spPr>
            <a:xfrm>
              <a:off x="846163" y="3363327"/>
              <a:ext cx="3574594" cy="33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63" dirty="0">
                  <a:ln w="12700"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주요 도면 및 사진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4BD1B48-FF10-44B7-8566-10BF3EE44D25}"/>
              </a:ext>
            </a:extLst>
          </p:cNvPr>
          <p:cNvGrpSpPr/>
          <p:nvPr/>
        </p:nvGrpSpPr>
        <p:grpSpPr>
          <a:xfrm>
            <a:off x="237755" y="1944976"/>
            <a:ext cx="2851462" cy="261610"/>
            <a:chOff x="792163" y="3399783"/>
            <a:chExt cx="3628594" cy="33024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C4ABBFC-661F-4CC7-8E1C-FC2A69784A21}"/>
                </a:ext>
              </a:extLst>
            </p:cNvPr>
            <p:cNvGrpSpPr/>
            <p:nvPr/>
          </p:nvGrpSpPr>
          <p:grpSpPr>
            <a:xfrm>
              <a:off x="792163" y="3416414"/>
              <a:ext cx="54000" cy="251552"/>
              <a:chOff x="413059" y="2283364"/>
              <a:chExt cx="54000" cy="251552"/>
            </a:xfrm>
          </p:grpSpPr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86CAEB45-AB01-482C-B837-403033D6807A}"/>
                  </a:ext>
                </a:extLst>
              </p:cNvPr>
              <p:cNvSpPr/>
              <p:nvPr/>
            </p:nvSpPr>
            <p:spPr>
              <a:xfrm>
                <a:off x="413059" y="2408916"/>
                <a:ext cx="54000" cy="12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AD44049B-FC67-42B4-BF2E-3E5390BBEA1C}"/>
                  </a:ext>
                </a:extLst>
              </p:cNvPr>
              <p:cNvSpPr/>
              <p:nvPr/>
            </p:nvSpPr>
            <p:spPr>
              <a:xfrm>
                <a:off x="413059" y="2283364"/>
                <a:ext cx="54000" cy="126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9761AF-76FC-47A3-BB03-D490CC8675EB}"/>
                </a:ext>
              </a:extLst>
            </p:cNvPr>
            <p:cNvSpPr txBox="1"/>
            <p:nvPr/>
          </p:nvSpPr>
          <p:spPr>
            <a:xfrm>
              <a:off x="846163" y="3399783"/>
              <a:ext cx="3574594" cy="33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63" dirty="0">
                  <a:ln w="12700"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기술내용</a:t>
              </a:r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" y="34809"/>
            <a:ext cx="145143" cy="2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180" tIns="36090" rIns="72180" bIns="360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74BD1B48-FF10-44B7-8566-10BF3EE44D25}"/>
              </a:ext>
            </a:extLst>
          </p:cNvPr>
          <p:cNvGrpSpPr/>
          <p:nvPr/>
        </p:nvGrpSpPr>
        <p:grpSpPr>
          <a:xfrm>
            <a:off x="237755" y="6347241"/>
            <a:ext cx="2851462" cy="261610"/>
            <a:chOff x="792163" y="3399783"/>
            <a:chExt cx="3628594" cy="330244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9C4ABBFC-661F-4CC7-8E1C-FC2A69784A21}"/>
                </a:ext>
              </a:extLst>
            </p:cNvPr>
            <p:cNvGrpSpPr/>
            <p:nvPr/>
          </p:nvGrpSpPr>
          <p:grpSpPr>
            <a:xfrm>
              <a:off x="792163" y="3416414"/>
              <a:ext cx="54000" cy="251552"/>
              <a:chOff x="413059" y="2283364"/>
              <a:chExt cx="54000" cy="25155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86CAEB45-AB01-482C-B837-403033D6807A}"/>
                  </a:ext>
                </a:extLst>
              </p:cNvPr>
              <p:cNvSpPr/>
              <p:nvPr/>
            </p:nvSpPr>
            <p:spPr>
              <a:xfrm>
                <a:off x="413059" y="2408916"/>
                <a:ext cx="54000" cy="12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AD44049B-FC67-42B4-BF2E-3E5390BBEA1C}"/>
                  </a:ext>
                </a:extLst>
              </p:cNvPr>
              <p:cNvSpPr/>
              <p:nvPr/>
            </p:nvSpPr>
            <p:spPr>
              <a:xfrm>
                <a:off x="413059" y="2283364"/>
                <a:ext cx="54000" cy="126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A9761AF-76FC-47A3-BB03-D490CC8675EB}"/>
                </a:ext>
              </a:extLst>
            </p:cNvPr>
            <p:cNvSpPr txBox="1"/>
            <p:nvPr/>
          </p:nvSpPr>
          <p:spPr>
            <a:xfrm>
              <a:off x="846163" y="3399783"/>
              <a:ext cx="3574594" cy="33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63" dirty="0">
                  <a:ln w="12700"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기술 개발 배경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F78F31D-BB37-4376-90CD-94D78B4DB26C}"/>
              </a:ext>
            </a:extLst>
          </p:cNvPr>
          <p:cNvSpPr txBox="1"/>
          <p:nvPr/>
        </p:nvSpPr>
        <p:spPr>
          <a:xfrm>
            <a:off x="237754" y="6659310"/>
            <a:ext cx="5549861" cy="1427102"/>
          </a:xfrm>
          <a:prstGeom prst="rect">
            <a:avLst/>
          </a:prstGeom>
          <a:noFill/>
        </p:spPr>
        <p:txBody>
          <a:bodyPr wrap="square" lIns="72180" tIns="36090" rIns="72180" bIns="36090" rtlCol="0">
            <a:spAutoFit/>
          </a:bodyPr>
          <a:lstStyle/>
          <a:p>
            <a:pPr marL="140350" indent="-140350" algn="just">
              <a:buFont typeface="Arial" panose="020B0604020202020204" pitchFamily="34" charset="0"/>
              <a:buChar char="•"/>
            </a:pP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줄기세포는 신경계에서 손상되거나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손실된 세포를 대체할 수 있는 능력 때문에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,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뇌 질환과 같이 다루기 힘든 신경 질환의 유망한 치료제로 고려되고 있음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.</a:t>
            </a:r>
          </a:p>
          <a:p>
            <a:pPr marL="140350" indent="-140350" algn="just">
              <a:buFont typeface="Arial" panose="020B0604020202020204" pitchFamily="34" charset="0"/>
              <a:buChar char="•"/>
            </a:pPr>
            <a:endParaRPr lang="en-US" altLang="ko-KR" sz="1100" spc="-63" dirty="0">
              <a:ln w="12700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고딕13" panose="02020600000000000000" pitchFamily="18" charset="-127"/>
              <a:ea typeface="a고딕13" panose="02020600000000000000" pitchFamily="18" charset="-127"/>
            </a:endParaRPr>
          </a:p>
          <a:p>
            <a:pPr marL="140350" indent="-140350" algn="just">
              <a:buFont typeface="Arial" panose="020B0604020202020204" pitchFamily="34" charset="0"/>
              <a:buChar char="•"/>
            </a:pP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뇌 질환을 치료하기 위해서는 손상된 뇌 조직을 재생시키는 것이 중요하며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,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현재까지는 손상된 뇌 조직의 치료를 위해 초기 </a:t>
            </a:r>
            <a:r>
              <a:rPr lang="ko-KR" altLang="en-US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중간엽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줄기세포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만을 이용해 왔음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.</a:t>
            </a:r>
          </a:p>
          <a:p>
            <a:pPr marL="140350" indent="-140350" algn="just">
              <a:buFont typeface="Arial" panose="020B0604020202020204" pitchFamily="34" charset="0"/>
              <a:buChar char="•"/>
            </a:pPr>
            <a:endParaRPr lang="en-US" altLang="ko-KR" sz="1100" spc="-63" dirty="0">
              <a:ln w="12700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고딕13" panose="02020600000000000000" pitchFamily="18" charset="-127"/>
              <a:ea typeface="a고딕13" panose="02020600000000000000" pitchFamily="18" charset="-127"/>
            </a:endParaRPr>
          </a:p>
          <a:p>
            <a:pPr marL="140350" indent="-140350" algn="just">
              <a:buFont typeface="Arial" panose="020B0604020202020204" pitchFamily="34" charset="0"/>
              <a:buChar char="•"/>
            </a:pP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그러나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,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배양 초기 단계에서 얻을 수 있는 </a:t>
            </a:r>
            <a:r>
              <a:rPr lang="ko-KR" altLang="en-US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중간엽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줄기세포 양이 매우 제한되어 있기 때문에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,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치료에 필요한 충분한 양을 얻기 어렵다는 문제가 있음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.</a:t>
            </a:r>
          </a:p>
        </p:txBody>
      </p:sp>
      <p:sp>
        <p:nvSpPr>
          <p:cNvPr id="33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-875762" y="8084150"/>
            <a:ext cx="1374815" cy="460041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1" y="197143"/>
            <a:ext cx="1024801" cy="23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2A967-0154-5AFF-1B29-43312E5975B5}"/>
              </a:ext>
            </a:extLst>
          </p:cNvPr>
          <p:cNvSpPr txBox="1"/>
          <p:nvPr/>
        </p:nvSpPr>
        <p:spPr>
          <a:xfrm>
            <a:off x="1129646" y="6066548"/>
            <a:ext cx="39562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latin typeface="a고딕14" panose="02020600000000000000" pitchFamily="18" charset="-127"/>
                <a:ea typeface="a고딕14" panose="02020600000000000000" pitchFamily="18" charset="-127"/>
              </a:rPr>
              <a:t>[</a:t>
            </a:r>
            <a:r>
              <a:rPr lang="ko-KR" altLang="en-US" sz="900" dirty="0" err="1">
                <a:latin typeface="a고딕14" panose="02020600000000000000" pitchFamily="18" charset="-127"/>
                <a:ea typeface="a고딕14" panose="02020600000000000000" pitchFamily="18" charset="-127"/>
              </a:rPr>
              <a:t>유사교세포</a:t>
            </a:r>
            <a:r>
              <a:rPr lang="en-US" altLang="ko-KR" sz="900" dirty="0">
                <a:latin typeface="a고딕14" panose="02020600000000000000" pitchFamily="18" charset="-127"/>
                <a:ea typeface="a고딕14" panose="02020600000000000000" pitchFamily="18" charset="-127"/>
              </a:rPr>
              <a:t>(</a:t>
            </a:r>
            <a:r>
              <a:rPr lang="en-US" altLang="ko-KR" sz="900" dirty="0" err="1">
                <a:latin typeface="a고딕14" panose="02020600000000000000" pitchFamily="18" charset="-127"/>
                <a:ea typeface="a고딕14" panose="02020600000000000000" pitchFamily="18" charset="-127"/>
              </a:rPr>
              <a:t>ghMSCs</a:t>
            </a:r>
            <a:r>
              <a:rPr lang="en-US" altLang="ko-KR" sz="900" dirty="0">
                <a:latin typeface="a고딕14" panose="02020600000000000000" pitchFamily="18" charset="-127"/>
                <a:ea typeface="a고딕14" panose="02020600000000000000" pitchFamily="18" charset="-127"/>
              </a:rPr>
              <a:t>)</a:t>
            </a:r>
            <a:r>
              <a:rPr lang="ko-KR" altLang="en-US" sz="900" dirty="0">
                <a:latin typeface="a고딕14" panose="02020600000000000000" pitchFamily="18" charset="-127"/>
                <a:ea typeface="a고딕14" panose="02020600000000000000" pitchFamily="18" charset="-127"/>
              </a:rPr>
              <a:t>의 </a:t>
            </a:r>
            <a:r>
              <a:rPr lang="en-US" altLang="ko-KR" sz="900" dirty="0">
                <a:latin typeface="a고딕14" panose="02020600000000000000" pitchFamily="18" charset="-127"/>
                <a:ea typeface="a고딕14" panose="02020600000000000000" pitchFamily="18" charset="-127"/>
              </a:rPr>
              <a:t>IGFBP-4</a:t>
            </a:r>
            <a:r>
              <a:rPr lang="ko-KR" altLang="en-US" sz="900" dirty="0">
                <a:latin typeface="a고딕14" panose="02020600000000000000" pitchFamily="18" charset="-127"/>
                <a:ea typeface="a고딕14" panose="02020600000000000000" pitchFamily="18" charset="-127"/>
              </a:rPr>
              <a:t>를 통한 신경세포 보호 기전</a:t>
            </a:r>
            <a:r>
              <a:rPr lang="en-US" altLang="ko-KR" sz="900" dirty="0">
                <a:latin typeface="a고딕14" panose="02020600000000000000" pitchFamily="18" charset="-127"/>
                <a:ea typeface="a고딕14" panose="02020600000000000000" pitchFamily="18" charset="-127"/>
              </a:rPr>
              <a:t>]</a:t>
            </a:r>
            <a:endParaRPr lang="ko-KR" altLang="en-US" sz="900" dirty="0">
              <a:latin typeface="a고딕14" panose="02020600000000000000" pitchFamily="18" charset="-127"/>
              <a:ea typeface="a고딕14" panose="02020600000000000000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AF4A2A-D315-281D-D904-47AE71ADEECD}"/>
              </a:ext>
            </a:extLst>
          </p:cNvPr>
          <p:cNvSpPr txBox="1"/>
          <p:nvPr/>
        </p:nvSpPr>
        <p:spPr>
          <a:xfrm>
            <a:off x="322626" y="889057"/>
            <a:ext cx="5316174" cy="749993"/>
          </a:xfrm>
          <a:prstGeom prst="rect">
            <a:avLst/>
          </a:prstGeom>
          <a:noFill/>
        </p:spPr>
        <p:txBody>
          <a:bodyPr wrap="square" lIns="72180" tIns="36090" rIns="72180" bIns="36090" rtlCol="0">
            <a:spAutoFit/>
          </a:bodyPr>
          <a:lstStyle/>
          <a:p>
            <a:pPr algn="ctr"/>
            <a:r>
              <a:rPr lang="ko-KR" altLang="en-US" sz="2200" b="1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치료 효능 강화 </a:t>
            </a:r>
            <a:r>
              <a:rPr lang="ko-KR" altLang="en-US" sz="2200" b="1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중간엽</a:t>
            </a:r>
            <a:r>
              <a:rPr lang="ko-KR" altLang="en-US" sz="2200" b="1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 줄기세포를 이용한</a:t>
            </a:r>
            <a:endParaRPr lang="en-US" altLang="ko-KR" sz="2200" b="1" dirty="0">
              <a:ln w="12700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Rix모던고딕 EB" panose="02020603020101020101" pitchFamily="18" charset="-127"/>
              <a:ea typeface="Rix모던고딕 EB" panose="02020603020101020101" pitchFamily="18" charset="-127"/>
            </a:endParaRPr>
          </a:p>
          <a:p>
            <a:pPr algn="ctr"/>
            <a:r>
              <a:rPr lang="ko-KR" altLang="en-US" sz="2200" b="1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Rix모던고딕 EB" panose="02020603020101020101" pitchFamily="18" charset="-127"/>
                <a:ea typeface="Rix모던고딕 EB" panose="02020603020101020101" pitchFamily="18" charset="-127"/>
              </a:rPr>
              <a:t>뇌 질환 치료제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CD3939-A166-C176-7986-BA801B5E078D}"/>
              </a:ext>
            </a:extLst>
          </p:cNvPr>
          <p:cNvSpPr txBox="1"/>
          <p:nvPr/>
        </p:nvSpPr>
        <p:spPr>
          <a:xfrm>
            <a:off x="1702847" y="1760564"/>
            <a:ext cx="2704595" cy="246763"/>
          </a:xfrm>
          <a:prstGeom prst="rect">
            <a:avLst/>
          </a:prstGeom>
          <a:noFill/>
        </p:spPr>
        <p:txBody>
          <a:bodyPr wrap="square" lIns="72180" tIns="36090" rIns="72180" bIns="36090" rtlCol="0">
            <a:spAutoFit/>
          </a:bodyPr>
          <a:lstStyle/>
          <a:p>
            <a:pPr algn="ctr"/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rPr>
              <a:t>서울대학교 치의학대학원 장미숙 교수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9AB44F66-F35C-A7E7-691B-DFAA867A702E}"/>
              </a:ext>
            </a:extLst>
          </p:cNvPr>
          <p:cNvSpPr/>
          <p:nvPr/>
        </p:nvSpPr>
        <p:spPr>
          <a:xfrm>
            <a:off x="1" y="2214651"/>
            <a:ext cx="6110289" cy="10898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180" tIns="36090" rIns="72180" bIns="36090"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E9220E-6B2B-61E8-52E3-567E8D4A8D38}"/>
              </a:ext>
            </a:extLst>
          </p:cNvPr>
          <p:cNvSpPr txBox="1"/>
          <p:nvPr/>
        </p:nvSpPr>
        <p:spPr>
          <a:xfrm>
            <a:off x="112397" y="2227346"/>
            <a:ext cx="5735342" cy="1088548"/>
          </a:xfrm>
          <a:prstGeom prst="rect">
            <a:avLst/>
          </a:prstGeom>
          <a:noFill/>
        </p:spPr>
        <p:txBody>
          <a:bodyPr wrap="square" lIns="72180" tIns="36090" rIns="72180" bIns="36090" rtlCol="0">
            <a:spAutoFit/>
          </a:bodyPr>
          <a:lstStyle/>
          <a:p>
            <a:pPr marL="140350" indent="-140350" algn="just">
              <a:buFont typeface="Arial" panose="020B0604020202020204" pitchFamily="34" charset="0"/>
              <a:buChar char="•"/>
            </a:pP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본 기술은 인간 </a:t>
            </a:r>
            <a:r>
              <a:rPr lang="ko-KR" altLang="en-US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중간엽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 줄기세포를 유효성분으로 함유하는 뇌졸중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,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알츠하이머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,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뇌경색 후유증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, </a:t>
            </a:r>
            <a:r>
              <a:rPr lang="ko-KR" altLang="en-US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혈관성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 치매의 세포 치료제 </a:t>
            </a:r>
            <a:r>
              <a:rPr lang="ko-KR" altLang="en-US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기술임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.</a:t>
            </a:r>
          </a:p>
          <a:p>
            <a:pPr marL="140350" indent="-140350" algn="just">
              <a:buFont typeface="Arial" panose="020B0604020202020204" pitchFamily="34" charset="0"/>
              <a:buChar char="•"/>
            </a:pP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다양한 </a:t>
            </a:r>
            <a:r>
              <a:rPr lang="ko-KR" altLang="en-US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성장인자와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 사이토카인을 다량 분비하는 </a:t>
            </a:r>
            <a:r>
              <a:rPr lang="ko-KR" altLang="en-US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교세포의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 특성을 갖고 있는 치료 효능 강화 줄기세포 치료제 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(</a:t>
            </a:r>
            <a:r>
              <a:rPr lang="en-US" altLang="ko-KR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ghMSC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)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로서 조직 </a:t>
            </a:r>
            <a:r>
              <a:rPr lang="ko-KR" altLang="en-US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재생능이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 강화되어 뇌 질환 치료에 우수한 효과를 보유함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.</a:t>
            </a:r>
          </a:p>
          <a:p>
            <a:pPr marL="140350" indent="-140350" algn="just">
              <a:buFont typeface="Arial" panose="020B0604020202020204" pitchFamily="34" charset="0"/>
              <a:buChar char="•"/>
            </a:pP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유전자 조작 없이 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chemical reprogramming (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화학적 리프로그래밍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)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방법으로 분화 유도되어 안전성 확보가 유리하고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,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이미 여러 동물 모델에서 유효성과 안전성을 확보하였음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. 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780A8B80-930C-4914-A46C-69426EA92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936" y="3710660"/>
            <a:ext cx="2386800" cy="2386800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8F1BE22C-8D63-4BEC-A238-61774B57103C}"/>
              </a:ext>
            </a:extLst>
          </p:cNvPr>
          <p:cNvGrpSpPr/>
          <p:nvPr/>
        </p:nvGrpSpPr>
        <p:grpSpPr>
          <a:xfrm>
            <a:off x="847725" y="3580784"/>
            <a:ext cx="1628775" cy="2532899"/>
            <a:chOff x="728663" y="3731498"/>
            <a:chExt cx="1372566" cy="2378182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E33B8290-59AD-4A9F-85DC-9D8D4C775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663" y="3731498"/>
              <a:ext cx="1372566" cy="2378182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1CD850F0-6A7B-429A-97E7-7A297C70C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8474" r="91393" b="28971"/>
            <a:stretch/>
          </p:blipFill>
          <p:spPr>
            <a:xfrm>
              <a:off x="728663" y="4976222"/>
              <a:ext cx="118129" cy="536372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ACE7BD97-E87D-49EB-AFEC-10A768375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152" r="91393" b="47724"/>
            <a:stretch/>
          </p:blipFill>
          <p:spPr>
            <a:xfrm>
              <a:off x="728663" y="4588407"/>
              <a:ext cx="118129" cy="431006"/>
            </a:xfrm>
            <a:prstGeom prst="rect">
              <a:avLst/>
            </a:prstGeom>
          </p:spPr>
        </p:pic>
      </p:grpSp>
      <p:sp>
        <p:nvSpPr>
          <p:cNvPr id="5" name="사각형: 둥근 모서리 21">
            <a:extLst>
              <a:ext uri="{FF2B5EF4-FFF2-40B4-BE49-F238E27FC236}">
                <a16:creationId xmlns:a16="http://schemas.microsoft.com/office/drawing/2014/main" id="{578574EB-A86B-70F3-58D0-987F8E0310AA}"/>
              </a:ext>
            </a:extLst>
          </p:cNvPr>
          <p:cNvSpPr/>
          <p:nvPr/>
        </p:nvSpPr>
        <p:spPr>
          <a:xfrm>
            <a:off x="2148896" y="486408"/>
            <a:ext cx="1812497" cy="318112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180" tIns="36090" rIns="72180" bIns="36090" rtlCol="0" anchor="ctr"/>
          <a:lstStyle/>
          <a:p>
            <a:pPr algn="ctr"/>
            <a:r>
              <a:rPr lang="en-US" altLang="ko-KR" sz="1100" b="1" spc="-63" dirty="0">
                <a:ln w="12700"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bg1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SNU</a:t>
            </a:r>
            <a:r>
              <a:rPr lang="ko-KR" altLang="en-US" sz="1100" b="1" spc="-63" dirty="0">
                <a:ln w="12700"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bg1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 </a:t>
            </a:r>
            <a:r>
              <a:rPr lang="en-US" altLang="ko-KR" sz="1100" b="1" spc="-63" dirty="0">
                <a:ln w="12700"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bg1"/>
                </a:solidFill>
                <a:latin typeface="Rix모던고딕 B" panose="02020603020101020101" pitchFamily="18" charset="-127"/>
                <a:ea typeface="Rix모던고딕 B" panose="02020603020101020101" pitchFamily="18" charset="-127"/>
              </a:rPr>
              <a:t>Strategic Technology</a:t>
            </a:r>
          </a:p>
        </p:txBody>
      </p:sp>
    </p:spTree>
    <p:extLst>
      <p:ext uri="{BB962C8B-B14F-4D97-AF65-F5344CB8AC3E}">
        <p14:creationId xmlns:p14="http://schemas.microsoft.com/office/powerpoint/2010/main" val="247999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>
            <a:extLst>
              <a:ext uri="{FF2B5EF4-FFF2-40B4-BE49-F238E27FC236}">
                <a16:creationId xmlns:a16="http://schemas.microsoft.com/office/drawing/2014/main" id="{0EAB2BB0-E125-62E7-D0DD-322D47DE6959}"/>
              </a:ext>
            </a:extLst>
          </p:cNvPr>
          <p:cNvSpPr/>
          <p:nvPr/>
        </p:nvSpPr>
        <p:spPr>
          <a:xfrm>
            <a:off x="562585" y="5441043"/>
            <a:ext cx="4996947" cy="21946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/>
              </a:gs>
              <a:gs pos="30000">
                <a:schemeClr val="tx1">
                  <a:lumMod val="65000"/>
                  <a:lumOff val="35000"/>
                </a:schemeClr>
              </a:gs>
              <a:gs pos="48000">
                <a:schemeClr val="accent1">
                  <a:lumMod val="50000"/>
                </a:schemeClr>
              </a:gs>
              <a:gs pos="65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" y="45004"/>
            <a:ext cx="145143" cy="2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180" tIns="36090" rIns="72180" bIns="360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74BD1B48-FF10-44B7-8566-10BF3EE44D25}"/>
              </a:ext>
            </a:extLst>
          </p:cNvPr>
          <p:cNvGrpSpPr/>
          <p:nvPr/>
        </p:nvGrpSpPr>
        <p:grpSpPr>
          <a:xfrm>
            <a:off x="237755" y="510163"/>
            <a:ext cx="2851462" cy="261610"/>
            <a:chOff x="792163" y="3399783"/>
            <a:chExt cx="3628594" cy="330244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9C4ABBFC-661F-4CC7-8E1C-FC2A69784A21}"/>
                </a:ext>
              </a:extLst>
            </p:cNvPr>
            <p:cNvGrpSpPr/>
            <p:nvPr/>
          </p:nvGrpSpPr>
          <p:grpSpPr>
            <a:xfrm>
              <a:off x="792163" y="3416414"/>
              <a:ext cx="54000" cy="251552"/>
              <a:chOff x="413059" y="2283364"/>
              <a:chExt cx="54000" cy="25155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86CAEB45-AB01-482C-B837-403033D6807A}"/>
                  </a:ext>
                </a:extLst>
              </p:cNvPr>
              <p:cNvSpPr/>
              <p:nvPr/>
            </p:nvSpPr>
            <p:spPr>
              <a:xfrm>
                <a:off x="413059" y="2408916"/>
                <a:ext cx="54000" cy="12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AD44049B-FC67-42B4-BF2E-3E5390BBEA1C}"/>
                  </a:ext>
                </a:extLst>
              </p:cNvPr>
              <p:cNvSpPr/>
              <p:nvPr/>
            </p:nvSpPr>
            <p:spPr>
              <a:xfrm>
                <a:off x="413059" y="2283364"/>
                <a:ext cx="54000" cy="126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A9761AF-76FC-47A3-BB03-D490CC8675EB}"/>
                </a:ext>
              </a:extLst>
            </p:cNvPr>
            <p:cNvSpPr txBox="1"/>
            <p:nvPr/>
          </p:nvSpPr>
          <p:spPr>
            <a:xfrm>
              <a:off x="846163" y="3399783"/>
              <a:ext cx="3574594" cy="33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63" dirty="0">
                  <a:ln w="12700"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특장점</a:t>
              </a:r>
              <a:r>
                <a:rPr lang="en-US" altLang="ko-KR" sz="1100" spc="-63" dirty="0">
                  <a:ln w="12700"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(</a:t>
              </a:r>
              <a:r>
                <a:rPr lang="ko-KR" altLang="en-US" sz="1100" spc="-63" dirty="0">
                  <a:ln w="12700"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효과</a:t>
              </a:r>
              <a:r>
                <a:rPr lang="en-US" altLang="ko-KR" sz="1100" spc="-63" dirty="0">
                  <a:ln w="12700"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)</a:t>
              </a:r>
              <a:endPara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Rix모던고딕 B" panose="02020603020101020101" pitchFamily="18" charset="-127"/>
                <a:ea typeface="Rix모던고딕 B" panose="02020603020101020101" pitchFamily="18" charset="-127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F78F31D-BB37-4376-90CD-94D78B4DB26C}"/>
              </a:ext>
            </a:extLst>
          </p:cNvPr>
          <p:cNvSpPr txBox="1"/>
          <p:nvPr/>
        </p:nvSpPr>
        <p:spPr>
          <a:xfrm>
            <a:off x="237755" y="855359"/>
            <a:ext cx="5507408" cy="1088548"/>
          </a:xfrm>
          <a:prstGeom prst="rect">
            <a:avLst/>
          </a:prstGeom>
          <a:noFill/>
        </p:spPr>
        <p:txBody>
          <a:bodyPr wrap="square" lIns="72180" tIns="36090" rIns="72180" bIns="36090" rtlCol="0">
            <a:spAutoFit/>
          </a:bodyPr>
          <a:lstStyle/>
          <a:p>
            <a:pPr marL="140350" indent="-140350" algn="just">
              <a:buFont typeface="Arial" panose="020B0604020202020204" pitchFamily="34" charset="0"/>
              <a:buChar char="•"/>
            </a:pP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유사교세포로 분화 유도된 후기 단계의 인간 </a:t>
            </a:r>
            <a:r>
              <a:rPr lang="ko-KR" altLang="en-US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중간엽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줄기세포를 뇌 질환 동물 모델에 주입한 결과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,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손상된 뇌 조직이 재생됨을 뇌 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MRI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와 조직 염색으로 확인하였고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,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동물의 뇌 기능 회복을 관찰함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.</a:t>
            </a:r>
          </a:p>
          <a:p>
            <a:pPr algn="just"/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 -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뇌경색 동물 모델에 주입한 결과 경색 부피가 </a:t>
            </a:r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50%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이상 감소</a:t>
            </a:r>
            <a:endParaRPr lang="en-US" altLang="ko-KR" sz="1100" spc="-63" dirty="0">
              <a:ln w="12700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고딕13" panose="02020600000000000000" pitchFamily="18" charset="-127"/>
              <a:ea typeface="a고딕13" panose="02020600000000000000" pitchFamily="18" charset="-127"/>
            </a:endParaRPr>
          </a:p>
          <a:p>
            <a:pPr algn="just"/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 -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알츠하이머 유발 마우스 모델에 적용한 결과 공간지각능력에 대한 장기 기억력 개선 및 공간</a:t>
            </a:r>
            <a:endParaRPr lang="en-US" altLang="ko-KR" sz="1100" spc="-63" dirty="0">
              <a:ln w="12700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고딕13" panose="02020600000000000000" pitchFamily="18" charset="-127"/>
              <a:ea typeface="a고딕13" panose="02020600000000000000" pitchFamily="18" charset="-127"/>
            </a:endParaRPr>
          </a:p>
          <a:p>
            <a:pPr algn="just"/>
            <a:r>
              <a:rPr lang="en-US" altLang="ko-KR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 </a:t>
            </a:r>
            <a:r>
              <a:rPr lang="ko-KR" altLang="en-US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인지력</a:t>
            </a: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 개선 효과 확인</a:t>
            </a:r>
            <a:endParaRPr lang="en-US" altLang="ko-KR" sz="1100" spc="-63" dirty="0">
              <a:ln w="12700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74BD1B48-FF10-44B7-8566-10BF3EE44D25}"/>
              </a:ext>
            </a:extLst>
          </p:cNvPr>
          <p:cNvGrpSpPr/>
          <p:nvPr/>
        </p:nvGrpSpPr>
        <p:grpSpPr>
          <a:xfrm>
            <a:off x="237755" y="2114635"/>
            <a:ext cx="2851462" cy="261610"/>
            <a:chOff x="792163" y="3399783"/>
            <a:chExt cx="3628594" cy="330244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9C4ABBFC-661F-4CC7-8E1C-FC2A69784A21}"/>
                </a:ext>
              </a:extLst>
            </p:cNvPr>
            <p:cNvGrpSpPr/>
            <p:nvPr/>
          </p:nvGrpSpPr>
          <p:grpSpPr>
            <a:xfrm>
              <a:off x="792163" y="3416414"/>
              <a:ext cx="54000" cy="251552"/>
              <a:chOff x="413059" y="2283364"/>
              <a:chExt cx="54000" cy="251552"/>
            </a:xfrm>
          </p:grpSpPr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86CAEB45-AB01-482C-B837-403033D6807A}"/>
                  </a:ext>
                </a:extLst>
              </p:cNvPr>
              <p:cNvSpPr/>
              <p:nvPr/>
            </p:nvSpPr>
            <p:spPr>
              <a:xfrm>
                <a:off x="413059" y="2408916"/>
                <a:ext cx="54000" cy="12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AD44049B-FC67-42B4-BF2E-3E5390BBEA1C}"/>
                  </a:ext>
                </a:extLst>
              </p:cNvPr>
              <p:cNvSpPr/>
              <p:nvPr/>
            </p:nvSpPr>
            <p:spPr>
              <a:xfrm>
                <a:off x="413059" y="2283364"/>
                <a:ext cx="54000" cy="126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A9761AF-76FC-47A3-BB03-D490CC8675EB}"/>
                </a:ext>
              </a:extLst>
            </p:cNvPr>
            <p:cNvSpPr txBox="1"/>
            <p:nvPr/>
          </p:nvSpPr>
          <p:spPr>
            <a:xfrm>
              <a:off x="846163" y="3399783"/>
              <a:ext cx="3574594" cy="33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63" dirty="0">
                  <a:ln w="12700"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기술활용분야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F78F31D-BB37-4376-90CD-94D78B4DB26C}"/>
              </a:ext>
            </a:extLst>
          </p:cNvPr>
          <p:cNvSpPr txBox="1"/>
          <p:nvPr/>
        </p:nvSpPr>
        <p:spPr>
          <a:xfrm>
            <a:off x="237755" y="2448098"/>
            <a:ext cx="5507408" cy="242162"/>
          </a:xfrm>
          <a:prstGeom prst="rect">
            <a:avLst/>
          </a:prstGeom>
          <a:noFill/>
        </p:spPr>
        <p:txBody>
          <a:bodyPr wrap="square" lIns="72180" tIns="36090" rIns="72180" bIns="36090" rtlCol="0">
            <a:spAutoFit/>
          </a:bodyPr>
          <a:lstStyle/>
          <a:p>
            <a:pPr marL="140350" indent="-140350" algn="just">
              <a:buFont typeface="Arial" panose="020B0604020202020204" pitchFamily="34" charset="0"/>
              <a:buChar char="•"/>
            </a:pPr>
            <a:r>
              <a:rPr lang="ko-KR" altLang="en-US" sz="1100" spc="-63" dirty="0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뇌 질환 치료용 약학 </a:t>
            </a:r>
            <a:r>
              <a:rPr lang="ko-KR" altLang="en-US" sz="1100" spc="-63" dirty="0" err="1">
                <a:ln w="12700"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latin typeface="a고딕13" panose="02020600000000000000" pitchFamily="18" charset="-127"/>
                <a:ea typeface="a고딕13" panose="02020600000000000000" pitchFamily="18" charset="-127"/>
              </a:rPr>
              <a:t>조성물</a:t>
            </a:r>
            <a:endParaRPr lang="en-US" altLang="ko-KR" sz="1100" spc="-63" dirty="0">
              <a:ln w="12700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35B25FD-C589-40B1-8A90-BF94FC721836}"/>
              </a:ext>
            </a:extLst>
          </p:cNvPr>
          <p:cNvSpPr/>
          <p:nvPr/>
        </p:nvSpPr>
        <p:spPr>
          <a:xfrm>
            <a:off x="0" y="8149325"/>
            <a:ext cx="6110288" cy="49143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180" tIns="36090" rIns="72180" bIns="36090"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522820" y="8084150"/>
            <a:ext cx="1374815" cy="460041"/>
          </a:xfrm>
        </p:spPr>
        <p:txBody>
          <a:bodyPr/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4EB689C-ACD7-0909-8164-0BA2A86FBE97}"/>
              </a:ext>
            </a:extLst>
          </p:cNvPr>
          <p:cNvGrpSpPr/>
          <p:nvPr/>
        </p:nvGrpSpPr>
        <p:grpSpPr>
          <a:xfrm>
            <a:off x="203040" y="6234891"/>
            <a:ext cx="2897795" cy="261610"/>
            <a:chOff x="792163" y="3404059"/>
            <a:chExt cx="3687555" cy="330244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3BB0688-5C5D-F92B-788B-F1E725D4D0D9}"/>
                </a:ext>
              </a:extLst>
            </p:cNvPr>
            <p:cNvGrpSpPr/>
            <p:nvPr/>
          </p:nvGrpSpPr>
          <p:grpSpPr>
            <a:xfrm>
              <a:off x="792163" y="3416414"/>
              <a:ext cx="54000" cy="251552"/>
              <a:chOff x="413059" y="2283364"/>
              <a:chExt cx="54000" cy="251552"/>
            </a:xfrm>
          </p:grpSpPr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7C35FEA3-D7E9-FA09-AEBA-F7F8DAC0D9E3}"/>
                  </a:ext>
                </a:extLst>
              </p:cNvPr>
              <p:cNvSpPr/>
              <p:nvPr/>
            </p:nvSpPr>
            <p:spPr>
              <a:xfrm>
                <a:off x="413059" y="2408916"/>
                <a:ext cx="54000" cy="12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82634727-F665-2F55-339D-608D4AF40540}"/>
                  </a:ext>
                </a:extLst>
              </p:cNvPr>
              <p:cNvSpPr/>
              <p:nvPr/>
            </p:nvSpPr>
            <p:spPr>
              <a:xfrm>
                <a:off x="413059" y="2283364"/>
                <a:ext cx="54000" cy="126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DBB60B-D01D-B9F5-1B4A-29DC40A46CBA}"/>
                </a:ext>
              </a:extLst>
            </p:cNvPr>
            <p:cNvSpPr txBox="1"/>
            <p:nvPr/>
          </p:nvSpPr>
          <p:spPr>
            <a:xfrm>
              <a:off x="905124" y="3404059"/>
              <a:ext cx="3574594" cy="33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63" dirty="0">
                  <a:ln w="12700"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지식재산권 현황</a:t>
              </a:r>
            </a:p>
          </p:txBody>
        </p:sp>
      </p:grp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B5D7ECB8-A0A0-FAF9-62CD-AA2F06451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64726"/>
              </p:ext>
            </p:extLst>
          </p:nvPr>
        </p:nvGraphicFramePr>
        <p:xfrm>
          <a:off x="404577" y="6592573"/>
          <a:ext cx="5301135" cy="82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971">
                  <a:extLst>
                    <a:ext uri="{9D8B030D-6E8A-4147-A177-3AD203B41FA5}">
                      <a16:colId xmlns:a16="http://schemas.microsoft.com/office/drawing/2014/main" val="1296240893"/>
                    </a:ext>
                  </a:extLst>
                </a:gridCol>
                <a:gridCol w="730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370">
                <a:tc>
                  <a:txBody>
                    <a:bodyPr/>
                    <a:lstStyle/>
                    <a:p>
                      <a:pPr marL="0" algn="ctr" defTabSz="777514" rtl="0" eaLnBrk="1" latinLnBrk="1" hangingPunct="1">
                        <a:lnSpc>
                          <a:spcPct val="100000"/>
                        </a:lnSpc>
                      </a:pPr>
                      <a:r>
                        <a:rPr lang="en-US" altLang="ko-KR" sz="900" b="1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Rix고딕 M" panose="02020603020101020101" pitchFamily="18" charset="-127"/>
                          <a:ea typeface="Rix고딕 M" panose="02020603020101020101" pitchFamily="18" charset="-127"/>
                          <a:cs typeface="+mn-cs"/>
                        </a:rPr>
                        <a:t>No.</a:t>
                      </a:r>
                      <a:endParaRPr lang="ko-KR" altLang="en-US" sz="900" b="1" kern="1200" spc="-8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Rix고딕 M" panose="02020603020101020101" pitchFamily="18" charset="-127"/>
                        <a:ea typeface="Rix고딕 M" panose="02020603020101020101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1" hangingPunct="1">
                        <a:lnSpc>
                          <a:spcPct val="100000"/>
                        </a:lnSpc>
                      </a:pPr>
                      <a:r>
                        <a:rPr lang="ko-KR" altLang="en-US" sz="900" b="1" kern="1200" spc="-80" dirty="0" err="1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Rix고딕 M" panose="02020603020101020101" pitchFamily="18" charset="-127"/>
                          <a:ea typeface="Rix고딕 M" panose="02020603020101020101" pitchFamily="18" charset="-127"/>
                          <a:cs typeface="+mn-cs"/>
                        </a:rPr>
                        <a:t>기술명</a:t>
                      </a:r>
                      <a:endParaRPr lang="ko-KR" altLang="en-US" sz="900" b="1" kern="1200" spc="-8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Rix고딕 M" panose="02020603020101020101" pitchFamily="18" charset="-127"/>
                        <a:ea typeface="Rix고딕 M" panose="02020603020101020101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1" hangingPunct="1">
                        <a:lnSpc>
                          <a:spcPct val="100000"/>
                        </a:lnSpc>
                      </a:pPr>
                      <a:r>
                        <a:rPr lang="ko-KR" altLang="en-US" sz="900" b="1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Rix고딕 M" panose="02020603020101020101" pitchFamily="18" charset="-127"/>
                          <a:ea typeface="Rix고딕 M" panose="02020603020101020101" pitchFamily="18" charset="-127"/>
                          <a:cs typeface="+mn-cs"/>
                        </a:rPr>
                        <a:t>출원번호</a:t>
                      </a: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1" hangingPunct="1">
                        <a:lnSpc>
                          <a:spcPct val="100000"/>
                        </a:lnSpc>
                      </a:pPr>
                      <a:r>
                        <a:rPr lang="ko-KR" altLang="en-US" sz="900" b="1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Rix고딕 M" panose="02020603020101020101" pitchFamily="18" charset="-127"/>
                          <a:ea typeface="Rix고딕 M" panose="02020603020101020101" pitchFamily="18" charset="-127"/>
                          <a:cs typeface="+mn-cs"/>
                        </a:rPr>
                        <a:t>등록번호</a:t>
                      </a: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1" hangingPunct="1">
                        <a:lnSpc>
                          <a:spcPct val="100000"/>
                        </a:lnSpc>
                      </a:pPr>
                      <a:r>
                        <a:rPr lang="ko-KR" altLang="en-US" sz="900" b="1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Rix고딕 M" panose="02020603020101020101" pitchFamily="18" charset="-127"/>
                          <a:ea typeface="Rix고딕 M" panose="02020603020101020101" pitchFamily="18" charset="-127"/>
                          <a:cs typeface="+mn-cs"/>
                        </a:rPr>
                        <a:t>국가</a:t>
                      </a: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90">
                <a:tc>
                  <a:txBody>
                    <a:bodyPr/>
                    <a:lstStyle/>
                    <a:p>
                      <a:pPr marL="0" algn="ctr" defTabSz="777514" rtl="0" eaLnBrk="1" latinLnBrk="1" hangingPunct="1"/>
                      <a:r>
                        <a:rPr lang="en-US" altLang="ko-KR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1</a:t>
                      </a:r>
                      <a:endParaRPr lang="ko-KR" altLang="en-US" sz="700" kern="1200" spc="-8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1" hangingPunct="1">
                        <a:lnSpc>
                          <a:spcPct val="100000"/>
                        </a:lnSpc>
                      </a:pPr>
                      <a:r>
                        <a:rPr lang="ko-KR" altLang="en-US" sz="700" kern="1200" spc="-80" dirty="0" err="1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유사교세포로</a:t>
                      </a:r>
                      <a:r>
                        <a:rPr lang="ko-KR" altLang="en-US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 분화 유도된 후기 단계의 인간 </a:t>
                      </a:r>
                      <a:r>
                        <a:rPr lang="ko-KR" altLang="en-US" sz="700" kern="1200" spc="-80" dirty="0" err="1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중간엽</a:t>
                      </a:r>
                      <a:r>
                        <a:rPr lang="ko-KR" altLang="en-US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 줄기세포를 유효성분으로 함유하는 뇌졸중 치료용 약학적 </a:t>
                      </a:r>
                      <a:r>
                        <a:rPr lang="ko-KR" altLang="en-US" sz="700" kern="1200" spc="-80" dirty="0" err="1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조성물</a:t>
                      </a:r>
                      <a:endParaRPr lang="ko-KR" altLang="en-US" sz="700" kern="1200" spc="-8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1" hangingPunct="1"/>
                      <a:r>
                        <a:rPr lang="en-US" altLang="ko-KR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10-2020-0106509</a:t>
                      </a:r>
                      <a:endParaRPr lang="ko-KR" altLang="en-US" sz="700" kern="1200" spc="-8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1" hangingPunct="1"/>
                      <a:r>
                        <a:rPr lang="en-US" altLang="ko-KR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10-2503876</a:t>
                      </a: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1" hangingPunct="1"/>
                      <a:r>
                        <a:rPr lang="en-US" altLang="ko-KR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KR</a:t>
                      </a:r>
                      <a:endParaRPr lang="ko-KR" altLang="en-US" sz="700" kern="1200" spc="-8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90">
                <a:tc>
                  <a:txBody>
                    <a:bodyPr/>
                    <a:lstStyle/>
                    <a:p>
                      <a:pPr marL="0" algn="ctr" defTabSz="777514" rtl="0" eaLnBrk="1" latinLnBrk="1" hangingPunct="1"/>
                      <a:r>
                        <a:rPr lang="en-US" altLang="ko-KR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2</a:t>
                      </a:r>
                      <a:endParaRPr lang="ko-KR" altLang="en-US" sz="700" kern="1200" spc="-8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51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kern="1200" spc="-80" dirty="0" err="1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유사교세포로</a:t>
                      </a:r>
                      <a:r>
                        <a:rPr lang="ko-KR" altLang="en-US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 분화 유도된 후기 단계의 인간 </a:t>
                      </a:r>
                      <a:r>
                        <a:rPr lang="ko-KR" altLang="en-US" sz="700" kern="1200" spc="-80" dirty="0" err="1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중간엽</a:t>
                      </a:r>
                      <a:r>
                        <a:rPr lang="ko-KR" altLang="en-US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 줄기세포를 유효성분으로 함유하는 알츠하이머 치료용 약학적 </a:t>
                      </a:r>
                      <a:r>
                        <a:rPr lang="ko-KR" altLang="en-US" sz="700" kern="1200" spc="-80" dirty="0" err="1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조성물</a:t>
                      </a:r>
                      <a:endParaRPr lang="ko-KR" altLang="en-US" sz="700" kern="1200" spc="-8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51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10-2020-0106516</a:t>
                      </a:r>
                      <a:endParaRPr lang="ko-KR" altLang="en-US" sz="700" kern="1200" spc="-8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1" hangingPunct="1"/>
                      <a:r>
                        <a:rPr lang="en-US" altLang="ko-KR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10-2408550</a:t>
                      </a:r>
                      <a:endParaRPr lang="ko-KR" altLang="en-US" sz="700" kern="1200" spc="-8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51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kern="1200" spc="-8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KR</a:t>
                      </a:r>
                      <a:endParaRPr lang="ko-KR" altLang="en-US" sz="700" kern="1200" spc="-8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962578FC-EE2D-19E0-3297-E5849D12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69320"/>
              </p:ext>
            </p:extLst>
          </p:nvPr>
        </p:nvGraphicFramePr>
        <p:xfrm>
          <a:off x="404577" y="2822325"/>
          <a:ext cx="5392517" cy="1551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559">
                <a:tc>
                  <a:txBody>
                    <a:bodyPr/>
                    <a:lstStyle/>
                    <a:p>
                      <a:pPr marL="0" algn="ctr" defTabSz="777514" rtl="0" eaLnBrk="1" latinLnBrk="1" hangingPunct="1">
                        <a:lnSpc>
                          <a:spcPct val="100000"/>
                        </a:lnSpc>
                      </a:pPr>
                      <a:r>
                        <a:rPr lang="ko-KR" altLang="en-US" sz="900" b="1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ix고딕 M" panose="02020603020101020101" pitchFamily="18" charset="-127"/>
                          <a:ea typeface="Rix고딕 M" panose="02020603020101020101" pitchFamily="18" charset="-127"/>
                          <a:cs typeface="+mn-cs"/>
                        </a:rPr>
                        <a:t>응용분야 및 적용제품</a:t>
                      </a:r>
                    </a:p>
                  </a:txBody>
                  <a:tcPr marL="71856" marR="71856" marT="36218" marB="362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7514" rtl="0" eaLnBrk="1" latinLnBrk="1" hangingPunct="1">
                        <a:lnSpc>
                          <a:spcPct val="100000"/>
                        </a:lnSpc>
                      </a:pPr>
                      <a:r>
                        <a:rPr lang="ko-KR" altLang="en-US" sz="900" b="1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ix고딕 M" panose="02020603020101020101" pitchFamily="18" charset="-127"/>
                          <a:ea typeface="Rix고딕 M" panose="02020603020101020101" pitchFamily="18" charset="-127"/>
                          <a:cs typeface="+mn-cs"/>
                        </a:rPr>
                        <a:t>관련 업체</a:t>
                      </a:r>
                    </a:p>
                  </a:txBody>
                  <a:tcPr marL="71856" marR="71856" marT="36218" marB="362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423">
                <a:tc>
                  <a:txBody>
                    <a:bodyPr/>
                    <a:lstStyle/>
                    <a:p>
                      <a:pPr marL="87313" indent="-87313" algn="l" defTabSz="777514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응용분야</a:t>
                      </a:r>
                      <a:endParaRPr lang="en-US" altLang="ko-KR" sz="900" kern="1200" spc="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  <a:p>
                      <a:pPr marL="0" indent="0" algn="l" defTabSz="777514" rtl="0" eaLnBrk="1" latin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 - </a:t>
                      </a:r>
                      <a:r>
                        <a:rPr lang="ko-KR" altLang="en-US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뇌혈관 및 신경계 질환 치료제 제조 분야</a:t>
                      </a:r>
                      <a:endParaRPr lang="en-US" altLang="ko-KR" sz="900" kern="1200" spc="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  <a:p>
                      <a:pPr marL="0" indent="0" algn="l" defTabSz="777514" rtl="0" eaLnBrk="1" latinLnBrk="1" hangingPunct="1">
                        <a:buFont typeface="Arial" panose="020B0604020202020204" pitchFamily="34" charset="0"/>
                        <a:buNone/>
                      </a:pPr>
                      <a:endParaRPr lang="ko-KR" altLang="en-US" sz="900" kern="1200" spc="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  <a:p>
                      <a:pPr marL="87313" indent="-87313" algn="l" defTabSz="777514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적용제품</a:t>
                      </a:r>
                    </a:p>
                    <a:p>
                      <a:pPr marL="0" indent="0" algn="l" defTabSz="777514" rtl="0" eaLnBrk="1" latin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 - </a:t>
                      </a:r>
                      <a:r>
                        <a:rPr lang="ko-KR" altLang="en-US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뇌졸중</a:t>
                      </a:r>
                      <a:r>
                        <a:rPr lang="en-US" altLang="ko-KR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알츠하이머</a:t>
                      </a:r>
                      <a:r>
                        <a:rPr lang="en-US" altLang="ko-KR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뇌경색 후유증</a:t>
                      </a:r>
                      <a:r>
                        <a:rPr lang="en-US" altLang="ko-KR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900" kern="1200" spc="0" dirty="0" err="1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혈관성</a:t>
                      </a:r>
                      <a:r>
                        <a:rPr lang="ko-KR" altLang="en-US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 치매 세포치료제</a:t>
                      </a:r>
                      <a:endParaRPr lang="en-US" altLang="ko-KR" sz="900" kern="1200" spc="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  <a:p>
                      <a:pPr marL="0" indent="0" algn="l" defTabSz="777514" rtl="0" eaLnBrk="1" latin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1200" spc="0" baseline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 (4 </a:t>
                      </a:r>
                      <a:r>
                        <a:rPr lang="ko-KR" altLang="en-US" sz="900" kern="1200" spc="0" baseline="0" dirty="0" err="1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적응증</a:t>
                      </a:r>
                      <a:r>
                        <a:rPr lang="ko-KR" altLang="en-US" sz="900" kern="1200" spc="0" baseline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 모두 국내 및 </a:t>
                      </a:r>
                      <a:r>
                        <a:rPr lang="en-US" altLang="ko-KR" sz="900" kern="1200" spc="0" baseline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PCT/</a:t>
                      </a:r>
                      <a:r>
                        <a:rPr lang="ko-KR" altLang="en-US" sz="900" kern="1200" spc="0" baseline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해외 특허</a:t>
                      </a:r>
                      <a:r>
                        <a:rPr lang="en-US" altLang="ko-KR" sz="900" kern="1200" spc="0" baseline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 </a:t>
                      </a:r>
                      <a:r>
                        <a:rPr lang="ko-KR" altLang="en-US" sz="900" kern="1200" spc="0" baseline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출원 완료</a:t>
                      </a:r>
                      <a:r>
                        <a:rPr lang="en-US" altLang="ko-KR" sz="900" kern="1200" spc="0" baseline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)</a:t>
                      </a:r>
                      <a:endParaRPr lang="ko-KR" altLang="en-US" sz="900" kern="1200" spc="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-87313" algn="l" defTabSz="777514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세포 치료제 개발 업체</a:t>
                      </a:r>
                      <a:endParaRPr lang="en-US" altLang="ko-KR" sz="900" kern="1200" spc="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  <a:p>
                      <a:pPr marL="87313" indent="-87313" algn="l" defTabSz="777514" rtl="0" eaLnBrk="1" latinLnBrk="1" hangingPunct="1">
                        <a:buFont typeface="Arial" panose="020B0604020202020204" pitchFamily="34" charset="0"/>
                        <a:buChar char="•"/>
                      </a:pPr>
                      <a:endParaRPr lang="en-US" altLang="ko-KR" sz="900" kern="1200" spc="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  <a:p>
                      <a:pPr marL="87313" indent="-87313" algn="l" defTabSz="777514" rtl="0" eaLnBrk="1" latin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뇌 질환 치료제 개발 및 </a:t>
                      </a:r>
                      <a:br>
                        <a:rPr lang="en-US" altLang="ko-KR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</a:br>
                      <a:r>
                        <a:rPr lang="ko-KR" altLang="en-US" sz="900" kern="1200" spc="0" dirty="0">
                          <a:ln w="12700"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고딕13" panose="02020600000000000000" pitchFamily="18" charset="-127"/>
                          <a:ea typeface="a고딕13" panose="02020600000000000000" pitchFamily="18" charset="-127"/>
                          <a:cs typeface="+mn-cs"/>
                        </a:rPr>
                        <a:t>제조 업체</a:t>
                      </a:r>
                      <a:endParaRPr lang="en-US" altLang="ko-KR" sz="900" kern="1200" spc="0" dirty="0">
                        <a:ln w="12700"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고딕13" panose="02020600000000000000" pitchFamily="18" charset="-127"/>
                        <a:ea typeface="a고딕13" panose="02020600000000000000" pitchFamily="18" charset="-127"/>
                        <a:cs typeface="+mn-cs"/>
                      </a:endParaRPr>
                    </a:p>
                  </a:txBody>
                  <a:tcPr marL="71856" marR="71856" marT="36218" marB="3621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4B857624-21B2-B439-72A6-F381E83F18C6}"/>
              </a:ext>
            </a:extLst>
          </p:cNvPr>
          <p:cNvGrpSpPr/>
          <p:nvPr/>
        </p:nvGrpSpPr>
        <p:grpSpPr>
          <a:xfrm>
            <a:off x="237755" y="4837995"/>
            <a:ext cx="2851462" cy="261610"/>
            <a:chOff x="792163" y="3399783"/>
            <a:chExt cx="3628594" cy="330244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4B3F480D-5F36-00DC-BCFF-C2218C9CAA69}"/>
                </a:ext>
              </a:extLst>
            </p:cNvPr>
            <p:cNvGrpSpPr/>
            <p:nvPr/>
          </p:nvGrpSpPr>
          <p:grpSpPr>
            <a:xfrm>
              <a:off x="792163" y="3416414"/>
              <a:ext cx="54000" cy="251552"/>
              <a:chOff x="413059" y="2283364"/>
              <a:chExt cx="54000" cy="251552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3B6A7A44-F592-5ADC-1924-5253611A921C}"/>
                  </a:ext>
                </a:extLst>
              </p:cNvPr>
              <p:cNvSpPr/>
              <p:nvPr/>
            </p:nvSpPr>
            <p:spPr>
              <a:xfrm>
                <a:off x="413059" y="2408916"/>
                <a:ext cx="54000" cy="126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16B7771E-BAC2-BE88-F0CE-7D83727F3245}"/>
                  </a:ext>
                </a:extLst>
              </p:cNvPr>
              <p:cNvSpPr/>
              <p:nvPr/>
            </p:nvSpPr>
            <p:spPr>
              <a:xfrm>
                <a:off x="413059" y="2283364"/>
                <a:ext cx="54000" cy="126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9C3554-1F04-32D9-8153-F81BFA8746B7}"/>
                </a:ext>
              </a:extLst>
            </p:cNvPr>
            <p:cNvSpPr txBox="1"/>
            <p:nvPr/>
          </p:nvSpPr>
          <p:spPr>
            <a:xfrm>
              <a:off x="846163" y="3399783"/>
              <a:ext cx="3574594" cy="33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spc="-63" dirty="0">
                  <a:ln w="12700"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Rix모던고딕 B" panose="02020603020101020101" pitchFamily="18" charset="-127"/>
                  <a:ea typeface="Rix모던고딕 B" panose="02020603020101020101" pitchFamily="18" charset="-127"/>
                </a:rPr>
                <a:t>기술개발단계 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DF4AEA8-994B-8BD8-7D8E-78674859B6CB}"/>
              </a:ext>
            </a:extLst>
          </p:cNvPr>
          <p:cNvGrpSpPr/>
          <p:nvPr/>
        </p:nvGrpSpPr>
        <p:grpSpPr>
          <a:xfrm>
            <a:off x="510087" y="5388812"/>
            <a:ext cx="5112568" cy="117832"/>
            <a:chOff x="3037946" y="2898949"/>
            <a:chExt cx="4105977" cy="94633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0174A35-420A-26DA-F7A8-E84EB469CD0C}"/>
                </a:ext>
              </a:extLst>
            </p:cNvPr>
            <p:cNvSpPr/>
            <p:nvPr/>
          </p:nvSpPr>
          <p:spPr>
            <a:xfrm>
              <a:off x="3037946" y="2910716"/>
              <a:ext cx="71099" cy="710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EF7164E5-09F9-7A53-950C-77BC56FEB5B6}"/>
                </a:ext>
              </a:extLst>
            </p:cNvPr>
            <p:cNvSpPr/>
            <p:nvPr/>
          </p:nvSpPr>
          <p:spPr>
            <a:xfrm>
              <a:off x="3520749" y="2907161"/>
              <a:ext cx="78209" cy="7820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17F6643-D8CC-E4B8-747E-379083218905}"/>
                </a:ext>
              </a:extLst>
            </p:cNvPr>
            <p:cNvSpPr/>
            <p:nvPr/>
          </p:nvSpPr>
          <p:spPr>
            <a:xfrm>
              <a:off x="4010662" y="2903251"/>
              <a:ext cx="86030" cy="860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94C2990-F212-32B2-2415-DC551B78E871}"/>
                </a:ext>
              </a:extLst>
            </p:cNvPr>
            <p:cNvSpPr/>
            <p:nvPr/>
          </p:nvSpPr>
          <p:spPr>
            <a:xfrm>
              <a:off x="4508395" y="2898949"/>
              <a:ext cx="94633" cy="946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C7A41FCE-B572-AA8B-E575-926743FEE1EC}"/>
                </a:ext>
              </a:extLst>
            </p:cNvPr>
            <p:cNvSpPr/>
            <p:nvPr/>
          </p:nvSpPr>
          <p:spPr>
            <a:xfrm>
              <a:off x="5554982" y="2898949"/>
              <a:ext cx="94633" cy="946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3810B0C5-59DC-FAC0-634F-3C49A227DE4A}"/>
                </a:ext>
              </a:extLst>
            </p:cNvPr>
            <p:cNvSpPr/>
            <p:nvPr/>
          </p:nvSpPr>
          <p:spPr>
            <a:xfrm>
              <a:off x="6085180" y="2903251"/>
              <a:ext cx="86030" cy="860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E5EB2CD-81A8-6510-CE99-0450604B361D}"/>
                </a:ext>
              </a:extLst>
            </p:cNvPr>
            <p:cNvSpPr/>
            <p:nvPr/>
          </p:nvSpPr>
          <p:spPr>
            <a:xfrm>
              <a:off x="6582913" y="2907161"/>
              <a:ext cx="78209" cy="7820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20E8D9D4-2AA6-80D5-6AC3-B50A16845108}"/>
                </a:ext>
              </a:extLst>
            </p:cNvPr>
            <p:cNvSpPr/>
            <p:nvPr/>
          </p:nvSpPr>
          <p:spPr>
            <a:xfrm>
              <a:off x="7072824" y="2910716"/>
              <a:ext cx="71099" cy="710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DE61C4C-6756-7E61-F414-1C1C6FE79186}"/>
              </a:ext>
            </a:extLst>
          </p:cNvPr>
          <p:cNvSpPr/>
          <p:nvPr/>
        </p:nvSpPr>
        <p:spPr>
          <a:xfrm>
            <a:off x="399763" y="5525414"/>
            <a:ext cx="41710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8" pitchFamily="18" charset="-127"/>
                <a:ea typeface="a고딕18" pitchFamily="18" charset="-127"/>
              </a:rPr>
              <a:t>TRL 1</a:t>
            </a: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기초이론</a:t>
            </a:r>
            <a:endParaRPr lang="en-US" altLang="ko-KR" sz="500" dirty="0">
              <a:solidFill>
                <a:schemeClr val="tx1">
                  <a:lumMod val="50000"/>
                  <a:lumOff val="50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실험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B95023F-93A4-BB37-7586-F3BED047D4F7}"/>
              </a:ext>
            </a:extLst>
          </p:cNvPr>
          <p:cNvSpPr/>
          <p:nvPr/>
        </p:nvSpPr>
        <p:spPr>
          <a:xfrm>
            <a:off x="957082" y="5525414"/>
            <a:ext cx="65274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8" pitchFamily="18" charset="-127"/>
                <a:ea typeface="a고딕18" pitchFamily="18" charset="-127"/>
              </a:rPr>
              <a:t>TRL 2</a:t>
            </a: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실용목적</a:t>
            </a:r>
            <a:r>
              <a:rPr lang="en-US" altLang="ko-KR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아이디어</a:t>
            </a:r>
            <a:endParaRPr lang="en-US" altLang="ko-KR" sz="500" dirty="0">
              <a:solidFill>
                <a:schemeClr val="tx1">
                  <a:lumMod val="50000"/>
                  <a:lumOff val="50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개념정립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1B4F1F8-A288-7B16-440F-DCEBFE257B59}"/>
              </a:ext>
            </a:extLst>
          </p:cNvPr>
          <p:cNvSpPr/>
          <p:nvPr/>
        </p:nvSpPr>
        <p:spPr>
          <a:xfrm>
            <a:off x="1594386" y="5525414"/>
            <a:ext cx="54053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8" pitchFamily="18" charset="-127"/>
                <a:ea typeface="a고딕18" pitchFamily="18" charset="-127"/>
              </a:rPr>
              <a:t>TRL 3</a:t>
            </a: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연구실</a:t>
            </a:r>
            <a:r>
              <a:rPr lang="en-US" altLang="ko-KR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규모의</a:t>
            </a:r>
            <a:endParaRPr lang="en-US" altLang="ko-KR" sz="500" dirty="0">
              <a:solidFill>
                <a:schemeClr val="tx1">
                  <a:lumMod val="50000"/>
                  <a:lumOff val="50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성능검증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FB6F6D1-1A48-7441-175C-2A71F7F0A5AA}"/>
              </a:ext>
            </a:extLst>
          </p:cNvPr>
          <p:cNvSpPr/>
          <p:nvPr/>
        </p:nvSpPr>
        <p:spPr>
          <a:xfrm>
            <a:off x="2177040" y="5525414"/>
            <a:ext cx="61587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8" pitchFamily="18" charset="-127"/>
                <a:ea typeface="a고딕18" pitchFamily="18" charset="-127"/>
              </a:rPr>
              <a:t>TRL 4</a:t>
            </a: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연구실</a:t>
            </a:r>
            <a:r>
              <a:rPr lang="en-US" altLang="ko-KR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규모의</a:t>
            </a:r>
            <a:endParaRPr lang="en-US" altLang="ko-KR" sz="500" dirty="0">
              <a:solidFill>
                <a:schemeClr val="tx1">
                  <a:lumMod val="50000"/>
                  <a:lumOff val="50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부품 등 성능평가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41B74B7-DBEC-F8F9-68A4-286936F071DB}"/>
              </a:ext>
            </a:extLst>
          </p:cNvPr>
          <p:cNvSpPr/>
          <p:nvPr/>
        </p:nvSpPr>
        <p:spPr>
          <a:xfrm>
            <a:off x="4149367" y="5525414"/>
            <a:ext cx="65274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8" pitchFamily="18" charset="-127"/>
                <a:ea typeface="a고딕18" pitchFamily="18" charset="-127"/>
              </a:rPr>
              <a:t>TRL 7</a:t>
            </a:r>
          </a:p>
          <a:p>
            <a:r>
              <a:rPr lang="en-US" altLang="ko-KR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Pilot</a:t>
            </a:r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단계</a:t>
            </a:r>
            <a:endParaRPr lang="en-US" altLang="ko-KR" sz="500" dirty="0">
              <a:solidFill>
                <a:schemeClr val="tx1">
                  <a:lumMod val="50000"/>
                  <a:lumOff val="50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시작품</a:t>
            </a:r>
            <a:r>
              <a:rPr lang="en-US" altLang="ko-KR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신뢰성평가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8627FBE-B77F-4FB2-A394-1B8BC49D15FB}"/>
              </a:ext>
            </a:extLst>
          </p:cNvPr>
          <p:cNvSpPr/>
          <p:nvPr/>
        </p:nvSpPr>
        <p:spPr>
          <a:xfrm>
            <a:off x="4780276" y="5525414"/>
            <a:ext cx="48442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8" pitchFamily="18" charset="-127"/>
                <a:ea typeface="a고딕18" pitchFamily="18" charset="-127"/>
              </a:rPr>
              <a:t>TRL 8</a:t>
            </a: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시작품 인증</a:t>
            </a:r>
            <a:endParaRPr lang="en-US" altLang="ko-KR" sz="500" dirty="0">
              <a:solidFill>
                <a:schemeClr val="tx1">
                  <a:lumMod val="50000"/>
                  <a:lumOff val="50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표준화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96AB907-580A-88A6-3D4E-21C8C61E566C}"/>
              </a:ext>
            </a:extLst>
          </p:cNvPr>
          <p:cNvSpPr/>
          <p:nvPr/>
        </p:nvSpPr>
        <p:spPr>
          <a:xfrm>
            <a:off x="5379004" y="5525414"/>
            <a:ext cx="417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8" pitchFamily="18" charset="-127"/>
                <a:ea typeface="a고딕18" pitchFamily="18" charset="-127"/>
              </a:rPr>
              <a:t>TRL 9</a:t>
            </a: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사업화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E288E102-31B4-9DCC-45EE-1F4801E5F263}"/>
              </a:ext>
            </a:extLst>
          </p:cNvPr>
          <p:cNvSpPr/>
          <p:nvPr/>
        </p:nvSpPr>
        <p:spPr>
          <a:xfrm>
            <a:off x="237755" y="7888548"/>
            <a:ext cx="42435" cy="998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866786DB-ABCC-CDF5-2402-9262E9F0DC92}"/>
              </a:ext>
            </a:extLst>
          </p:cNvPr>
          <p:cNvSpPr/>
          <p:nvPr/>
        </p:nvSpPr>
        <p:spPr>
          <a:xfrm>
            <a:off x="237755" y="7789089"/>
            <a:ext cx="42435" cy="99813"/>
          </a:xfrm>
          <a:prstGeom prst="rect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47A0D718-D5DB-D016-EC17-B904BA9F0FAD}"/>
              </a:ext>
            </a:extLst>
          </p:cNvPr>
          <p:cNvSpPr/>
          <p:nvPr/>
        </p:nvSpPr>
        <p:spPr>
          <a:xfrm>
            <a:off x="3451692" y="5528133"/>
            <a:ext cx="5373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8" pitchFamily="18" charset="-127"/>
                <a:ea typeface="a고딕18" pitchFamily="18" charset="-127"/>
              </a:rPr>
              <a:t>TRL 6</a:t>
            </a:r>
          </a:p>
          <a:p>
            <a:r>
              <a:rPr lang="en-US" altLang="ko-KR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Pilot </a:t>
            </a:r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규모의 </a:t>
            </a:r>
            <a:endParaRPr lang="en-US" altLang="ko-KR" sz="500" dirty="0">
              <a:solidFill>
                <a:schemeClr val="tx1">
                  <a:lumMod val="50000"/>
                  <a:lumOff val="50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시작품 제작</a:t>
            </a:r>
            <a:endParaRPr lang="en-US" altLang="ko-KR" sz="500" dirty="0">
              <a:solidFill>
                <a:schemeClr val="tx1">
                  <a:lumMod val="50000"/>
                  <a:lumOff val="50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및 성능 평가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33593910-C582-39EE-5E5E-8025939F7FE5}"/>
              </a:ext>
            </a:extLst>
          </p:cNvPr>
          <p:cNvSpPr/>
          <p:nvPr/>
        </p:nvSpPr>
        <p:spPr>
          <a:xfrm>
            <a:off x="2812876" y="5526328"/>
            <a:ext cx="4555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>
                <a:latin typeface="a고딕16" panose="02020600000000000000" pitchFamily="18" charset="-127"/>
                <a:ea typeface="a고딕16" panose="02020600000000000000" pitchFamily="18" charset="-127"/>
              </a:rPr>
              <a:t>TRL 5</a:t>
            </a:r>
            <a:endParaRPr lang="ko-KR" altLang="en-US" sz="800" b="1" dirty="0">
              <a:latin typeface="a고딕16" panose="02020600000000000000" pitchFamily="18" charset="-127"/>
              <a:ea typeface="a고딕16" panose="02020600000000000000" pitchFamily="18" charset="-127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FA3C5D4F-C8DA-1E72-4D6F-B3477B4D7BAA}"/>
              </a:ext>
            </a:extLst>
          </p:cNvPr>
          <p:cNvSpPr/>
          <p:nvPr/>
        </p:nvSpPr>
        <p:spPr>
          <a:xfrm>
            <a:off x="2946641" y="5379362"/>
            <a:ext cx="142576" cy="14257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AFA6B27-AC75-2EAF-DCD5-030E0C1B5769}"/>
              </a:ext>
            </a:extLst>
          </p:cNvPr>
          <p:cNvGrpSpPr/>
          <p:nvPr/>
        </p:nvGrpSpPr>
        <p:grpSpPr>
          <a:xfrm>
            <a:off x="2133745" y="5027161"/>
            <a:ext cx="2110596" cy="252257"/>
            <a:chOff x="2084088" y="7572294"/>
            <a:chExt cx="3340995" cy="288309"/>
          </a:xfrm>
        </p:grpSpPr>
        <p:sp>
          <p:nvSpPr>
            <p:cNvPr id="16" name="말풍선: 사각형 15">
              <a:extLst>
                <a:ext uri="{FF2B5EF4-FFF2-40B4-BE49-F238E27FC236}">
                  <a16:creationId xmlns:a16="http://schemas.microsoft.com/office/drawing/2014/main" id="{041BC030-C559-6187-37C3-FE5018A15427}"/>
                </a:ext>
              </a:extLst>
            </p:cNvPr>
            <p:cNvSpPr/>
            <p:nvPr/>
          </p:nvSpPr>
          <p:spPr>
            <a:xfrm>
              <a:off x="2803084" y="7608209"/>
              <a:ext cx="1900216" cy="252394"/>
            </a:xfrm>
            <a:prstGeom prst="wedgeRectCallout">
              <a:avLst>
                <a:gd name="adj1" fmla="val -15058"/>
                <a:gd name="adj2" fmla="val 91227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C4517407-6B92-98BC-A5C2-EA94D1D41B21}"/>
                </a:ext>
              </a:extLst>
            </p:cNvPr>
            <p:cNvSpPr/>
            <p:nvPr/>
          </p:nvSpPr>
          <p:spPr>
            <a:xfrm>
              <a:off x="2084088" y="7572294"/>
              <a:ext cx="3340995" cy="268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82563" algn="ctr">
                <a:lnSpc>
                  <a:spcPct val="150000"/>
                </a:lnSpc>
              </a:pPr>
              <a:r>
                <a:rPr lang="ko-KR" altLang="en-US" sz="700" b="1" dirty="0">
                  <a:solidFill>
                    <a:srgbClr val="1D4F5D"/>
                  </a:solidFill>
                  <a:latin typeface="a고딕11" pitchFamily="18" charset="-127"/>
                  <a:ea typeface="a고딕11" pitchFamily="18" charset="-127"/>
                </a:rPr>
                <a:t>시제품 제작 </a:t>
              </a:r>
              <a:r>
                <a:rPr lang="en-US" altLang="ko-KR" sz="700" b="1" dirty="0">
                  <a:solidFill>
                    <a:srgbClr val="1D4F5D"/>
                  </a:solidFill>
                  <a:latin typeface="a고딕11" pitchFamily="18" charset="-127"/>
                  <a:ea typeface="a고딕11" pitchFamily="18" charset="-127"/>
                </a:rPr>
                <a:t>/ </a:t>
              </a:r>
              <a:r>
                <a:rPr lang="ko-KR" altLang="en-US" sz="700" b="1" dirty="0">
                  <a:solidFill>
                    <a:srgbClr val="1D4F5D"/>
                  </a:solidFill>
                  <a:latin typeface="a고딕11" pitchFamily="18" charset="-127"/>
                  <a:ea typeface="a고딕11" pitchFamily="18" charset="-127"/>
                </a:rPr>
                <a:t>성능평가</a:t>
              </a:r>
            </a:p>
          </p:txBody>
        </p:sp>
      </p:grpSp>
      <p:sp>
        <p:nvSpPr>
          <p:cNvPr id="27" name="사각형: 잘린 한쪽 모서리 26">
            <a:extLst>
              <a:ext uri="{FF2B5EF4-FFF2-40B4-BE49-F238E27FC236}">
                <a16:creationId xmlns:a16="http://schemas.microsoft.com/office/drawing/2014/main" id="{9FF57BB2-FE83-DBF8-4565-734FB93B79D7}"/>
              </a:ext>
            </a:extLst>
          </p:cNvPr>
          <p:cNvSpPr/>
          <p:nvPr/>
        </p:nvSpPr>
        <p:spPr>
          <a:xfrm>
            <a:off x="2591015" y="4912461"/>
            <a:ext cx="834603" cy="131234"/>
          </a:xfrm>
          <a:prstGeom prst="snip1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1F761167-E615-94B0-9D2F-58159832062C}"/>
              </a:ext>
            </a:extLst>
          </p:cNvPr>
          <p:cNvSpPr/>
          <p:nvPr/>
        </p:nvSpPr>
        <p:spPr>
          <a:xfrm>
            <a:off x="2530470" y="4930028"/>
            <a:ext cx="922023" cy="9233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ko-KR" altLang="en-US" sz="600" dirty="0">
                <a:solidFill>
                  <a:schemeClr val="bg1"/>
                </a:solidFill>
                <a:latin typeface="a고딕12" pitchFamily="18" charset="-127"/>
                <a:ea typeface="a고딕12" pitchFamily="18" charset="-127"/>
              </a:rPr>
              <a:t>현재 기술개발 단계</a:t>
            </a:r>
            <a:endParaRPr lang="en-US" altLang="ko-KR" sz="600" dirty="0">
              <a:solidFill>
                <a:schemeClr val="bg1"/>
              </a:solidFill>
              <a:latin typeface="a고딕12" pitchFamily="18" charset="-127"/>
              <a:ea typeface="a고딕12" pitchFamily="18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CC7D214-D7BD-F525-4327-A864F34D943E}"/>
              </a:ext>
            </a:extLst>
          </p:cNvPr>
          <p:cNvGrpSpPr/>
          <p:nvPr/>
        </p:nvGrpSpPr>
        <p:grpSpPr>
          <a:xfrm>
            <a:off x="203040" y="7789089"/>
            <a:ext cx="5710825" cy="231486"/>
            <a:chOff x="203040" y="7789089"/>
            <a:chExt cx="5710825" cy="23148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2BD088C-B947-AB15-5160-FD1641CB612A}"/>
                </a:ext>
              </a:extLst>
            </p:cNvPr>
            <p:cNvGrpSpPr/>
            <p:nvPr/>
          </p:nvGrpSpPr>
          <p:grpSpPr>
            <a:xfrm>
              <a:off x="203040" y="7793802"/>
              <a:ext cx="5710825" cy="226773"/>
              <a:chOff x="374490" y="7774752"/>
              <a:chExt cx="5710825" cy="22677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E7A3209-DC3E-3DC0-9FEF-B4D152EDC19B}"/>
                  </a:ext>
                </a:extLst>
              </p:cNvPr>
              <p:cNvSpPr txBox="1"/>
              <p:nvPr/>
            </p:nvSpPr>
            <p:spPr>
              <a:xfrm>
                <a:off x="374490" y="7774752"/>
                <a:ext cx="5710825" cy="226773"/>
              </a:xfrm>
              <a:prstGeom prst="rect">
                <a:avLst/>
              </a:prstGeom>
              <a:noFill/>
            </p:spPr>
            <p:txBody>
              <a:bodyPr wrap="square" lIns="72180" tIns="36090" rIns="72180" bIns="36090" rtlCol="0">
                <a:spAutoFit/>
              </a:bodyPr>
              <a:lstStyle/>
              <a:p>
                <a:pPr algn="ctr"/>
                <a:r>
                  <a:rPr lang="ko-KR" altLang="en-US" sz="1000" spc="-63" dirty="0">
                    <a:ln w="12700">
                      <a:solidFill>
                        <a:schemeClr val="tx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ix모던고딕 B" panose="02020603020101020101" pitchFamily="18" charset="-127"/>
                    <a:ea typeface="Rix모던고딕 B" panose="02020603020101020101" pitchFamily="18" charset="-127"/>
                  </a:rPr>
                  <a:t>기술이전 상담 및 문의 </a:t>
                </a:r>
                <a:r>
                  <a:rPr lang="en-US" altLang="ko-KR" sz="1000" spc="-63" dirty="0">
                    <a:ln w="12700">
                      <a:solidFill>
                        <a:schemeClr val="tx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ix모던고딕 B" panose="02020603020101020101" pitchFamily="18" charset="-127"/>
                    <a:ea typeface="Rix모던고딕 B" panose="02020603020101020101" pitchFamily="18" charset="-127"/>
                  </a:rPr>
                  <a:t>: </a:t>
                </a:r>
                <a:r>
                  <a:rPr lang="ko-KR" altLang="en-US" sz="1000" spc="-63" dirty="0">
                    <a:ln w="12700">
                      <a:solidFill>
                        <a:schemeClr val="tx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ix모던고딕 B" panose="02020603020101020101" pitchFamily="18" charset="-127"/>
                    <a:ea typeface="Rix모던고딕 B" panose="02020603020101020101" pitchFamily="18" charset="-127"/>
                  </a:rPr>
                  <a:t>서울대학교 산학협력단 이한용 변리사        </a:t>
                </a:r>
                <a:r>
                  <a:rPr lang="en-US" altLang="ko-KR" sz="1000" spc="-63" dirty="0">
                    <a:ln w="12700">
                      <a:solidFill>
                        <a:schemeClr val="tx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ix모던고딕 B" panose="02020603020101020101" pitchFamily="18" charset="-127"/>
                    <a:ea typeface="Rix모던고딕 B" panose="02020603020101020101" pitchFamily="18" charset="-127"/>
                  </a:rPr>
                  <a:t>       hyonglee25@snu.ac.kr          02-880-2038</a:t>
                </a:r>
                <a:endParaRPr lang="ko-KR" altLang="en-US" sz="1000" spc="-63" dirty="0">
                  <a:ln w="12700"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Rix모던고딕 B" panose="02020603020101020101" pitchFamily="18" charset="-127"/>
                  <a:ea typeface="Rix모던고딕 B" panose="02020603020101020101" pitchFamily="18" charset="-127"/>
                </a:endParaRPr>
              </a:p>
            </p:txBody>
          </p:sp>
          <p:pic>
            <p:nvPicPr>
              <p:cNvPr id="61" name="Picture 2" descr="C:\Users\fnppa\Desktop\제목-없음-2.png">
                <a:extLst>
                  <a:ext uri="{FF2B5EF4-FFF2-40B4-BE49-F238E27FC236}">
                    <a16:creationId xmlns:a16="http://schemas.microsoft.com/office/drawing/2014/main" id="{13AC01F4-3745-4E67-6CB4-E13F09684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85" t="15713" r="10925" b="20185"/>
              <a:stretch/>
            </p:blipFill>
            <p:spPr bwMode="auto">
              <a:xfrm>
                <a:off x="5019231" y="7812188"/>
                <a:ext cx="165869" cy="159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C:\Users\fnppa\Downloads\email (1).png">
                <a:extLst>
                  <a:ext uri="{FF2B5EF4-FFF2-40B4-BE49-F238E27FC236}">
                    <a16:creationId xmlns:a16="http://schemas.microsoft.com/office/drawing/2014/main" id="{12F534D3-7A88-C791-4324-70B796A05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5214" y="7837677"/>
                <a:ext cx="116965" cy="117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8311307-9781-978E-ACD5-402F206DA7E5}"/>
                </a:ext>
              </a:extLst>
            </p:cNvPr>
            <p:cNvSpPr/>
            <p:nvPr/>
          </p:nvSpPr>
          <p:spPr>
            <a:xfrm>
              <a:off x="237755" y="7888548"/>
              <a:ext cx="42435" cy="998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85BD640D-FB4B-5C60-B2AD-055FFC9108A8}"/>
                </a:ext>
              </a:extLst>
            </p:cNvPr>
            <p:cNvSpPr/>
            <p:nvPr/>
          </p:nvSpPr>
          <p:spPr>
            <a:xfrm>
              <a:off x="237755" y="7789089"/>
              <a:ext cx="42435" cy="99813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468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1837</TotalTime>
  <Words>427</Words>
  <Application>Microsoft Office PowerPoint</Application>
  <PresentationFormat>사용자 지정</PresentationFormat>
  <Paragraphs>81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7" baseType="lpstr">
      <vt:lpstr>a고딕11</vt:lpstr>
      <vt:lpstr>a고딕12</vt:lpstr>
      <vt:lpstr>a고딕13</vt:lpstr>
      <vt:lpstr>a고딕14</vt:lpstr>
      <vt:lpstr>a고딕15</vt:lpstr>
      <vt:lpstr>a고딕16</vt:lpstr>
      <vt:lpstr>a고딕18</vt:lpstr>
      <vt:lpstr>Rix고딕 M</vt:lpstr>
      <vt:lpstr>Rix모던고딕 B</vt:lpstr>
      <vt:lpstr>Rix모던고딕 EB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owner</cp:lastModifiedBy>
  <cp:revision>219</cp:revision>
  <cp:lastPrinted>2022-08-29T11:47:38Z</cp:lastPrinted>
  <dcterms:created xsi:type="dcterms:W3CDTF">2020-11-07T19:28:35Z</dcterms:created>
  <dcterms:modified xsi:type="dcterms:W3CDTF">2023-10-04T06:06:48Z</dcterms:modified>
</cp:coreProperties>
</file>